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sldIdLst>
    <p:sldId id="285" r:id="rId4"/>
    <p:sldId id="301" r:id="rId5"/>
    <p:sldId id="305" r:id="rId6"/>
    <p:sldId id="286" r:id="rId7"/>
    <p:sldId id="288" r:id="rId8"/>
    <p:sldId id="287" r:id="rId9"/>
    <p:sldId id="294" r:id="rId10"/>
    <p:sldId id="300" r:id="rId11"/>
    <p:sldId id="295" r:id="rId12"/>
    <p:sldId id="299" r:id="rId13"/>
    <p:sldId id="290" r:id="rId14"/>
    <p:sldId id="296" r:id="rId15"/>
    <p:sldId id="302" r:id="rId16"/>
    <p:sldId id="291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16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476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091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90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824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227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0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34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73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05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339DD-4F07-43CC-8712-842AB15BB73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3481F-A71E-45B1-9C82-A67E276259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82178"/>
      </p:ext>
    </p:extLst>
  </p:cSld>
  <p:clrMapOvr>
    <a:masterClrMapping/>
  </p:clrMapOvr>
  <p:transition spd="med">
    <p:strips dir="l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8D43-6133-41D4-A720-44FE992590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0746C-12E4-468A-A745-6B665A34403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257547"/>
      </p:ext>
    </p:extLst>
  </p:cSld>
  <p:clrMapOvr>
    <a:masterClrMapping/>
  </p:clrMapOvr>
  <p:transition spd="med">
    <p:strips dir="l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E329D-ECBF-4A22-873B-9DF456F410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65BA9-8162-4BB6-936F-206ACD10398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389549"/>
      </p:ext>
    </p:extLst>
  </p:cSld>
  <p:clrMapOvr>
    <a:masterClrMapping/>
  </p:clrMapOvr>
  <p:transition spd="med">
    <p:strips dir="l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1D938-020D-46D4-A0CA-62D02170A9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C7C8F-A5DC-4973-9F57-4A877F4198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925291"/>
      </p:ext>
    </p:extLst>
  </p:cSld>
  <p:clrMapOvr>
    <a:masterClrMapping/>
  </p:clrMapOvr>
  <p:transition spd="med">
    <p:strips dir="l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1ABD3-7F32-472F-879D-B89149DB62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D64C0-8E11-48BB-BFA3-A1E4664A56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201579"/>
      </p:ext>
    </p:extLst>
  </p:cSld>
  <p:clrMapOvr>
    <a:masterClrMapping/>
  </p:clrMapOvr>
  <p:transition spd="med">
    <p:strips dir="l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FD7CA-DE1A-4630-94B6-C9E716CFED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E62A-F2EB-4031-9A7C-06E99E2A5D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960825"/>
      </p:ext>
    </p:extLst>
  </p:cSld>
  <p:clrMapOvr>
    <a:masterClrMapping/>
  </p:clrMapOvr>
  <p:transition spd="med">
    <p:strips dir="l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60BC3-31FB-48F4-80FF-05163CF9C89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4349-F87F-4564-BE2F-5D222905C9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536065"/>
      </p:ext>
    </p:extLst>
  </p:cSld>
  <p:clrMapOvr>
    <a:masterClrMapping/>
  </p:clrMapOvr>
  <p:transition spd="med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18C05-2F0C-4BBE-B2F6-FAEEE77FAF4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910FF-46BE-41A0-82EA-E00DCA97CA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046178"/>
      </p:ext>
    </p:extLst>
  </p:cSld>
  <p:clrMapOvr>
    <a:masterClrMapping/>
  </p:clrMapOvr>
  <p:transition spd="med">
    <p:strips dir="l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23367-0616-4895-AAC8-8F36752B4F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E4194-96F6-44B7-8EFB-9247A2CEDD7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931880"/>
      </p:ext>
    </p:extLst>
  </p:cSld>
  <p:clrMapOvr>
    <a:masterClrMapping/>
  </p:clrMapOvr>
  <p:transition spd="med">
    <p:strips dir="l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7D389-4EDB-4D51-974A-9C65C2FA89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3497E-4A4B-42BE-939C-56076D81C6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13731"/>
      </p:ext>
    </p:extLst>
  </p:cSld>
  <p:clrMapOvr>
    <a:masterClrMapping/>
  </p:clrMapOvr>
  <p:transition spd="med">
    <p:strips dir="l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68BD-2D98-4D42-B5FB-38FA6B52E27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5E734-74C9-44AC-8138-17D834F8A91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313507"/>
      </p:ext>
    </p:extLst>
  </p:cSld>
  <p:clrMapOvr>
    <a:masterClrMapping/>
  </p:clrMapOvr>
  <p:transition spd="med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288C1-BB62-4B70-BD08-FA12550EF5B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B663D-2710-48F0-8AE2-FEE8BB463EC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36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1842D7-BF0E-4AD0-9FFC-76827194B21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08806E-8488-45BF-8440-96B503FC0F2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0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42493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C00000"/>
                </a:solidFill>
              </a:rPr>
              <a:t>Педагогический проект «Подарок родному городу»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22367" y="4221088"/>
            <a:ext cx="5470113" cy="1728192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 smtClean="0">
                <a:solidFill>
                  <a:srgbClr val="0000FF"/>
                </a:solidFill>
              </a:rPr>
              <a:t>Автор: Черепанова Ольга Петровна, 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00FF"/>
                </a:solidFill>
              </a:rPr>
              <a:t>учитель начальных классов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00FF"/>
                </a:solidFill>
              </a:rPr>
              <a:t>МАОУ СОШ № 40 г. Томска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8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" y="0"/>
            <a:ext cx="535185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9557">
            <a:off x="4894468" y="3140968"/>
            <a:ext cx="4425892" cy="3501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4624">
            <a:off x="323529" y="4055118"/>
            <a:ext cx="3993629" cy="2998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5828">
            <a:off x="5165940" y="347658"/>
            <a:ext cx="3882951" cy="2309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16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DCIM\103_PANA\P1030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90" y="3138367"/>
            <a:ext cx="4667133" cy="3500462"/>
          </a:xfrm>
          <a:prstGeom prst="rect">
            <a:avLst/>
          </a:prstGeom>
          <a:noFill/>
        </p:spPr>
      </p:pic>
      <p:pic>
        <p:nvPicPr>
          <p:cNvPr id="2052" name="Picture 4" descr="F:\DCIM\103_PANA\P10308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3184">
            <a:off x="4795165" y="-156348"/>
            <a:ext cx="4190895" cy="3143272"/>
          </a:xfrm>
          <a:prstGeom prst="ellipse">
            <a:avLst/>
          </a:prstGeom>
          <a:noFill/>
        </p:spPr>
      </p:pic>
      <p:pic>
        <p:nvPicPr>
          <p:cNvPr id="2053" name="Picture 5" descr="F:\DCIM\103_PANA\P10308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73237">
            <a:off x="220775" y="-66877"/>
            <a:ext cx="4071486" cy="3053712"/>
          </a:xfrm>
          <a:prstGeom prst="ellipse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4174">
            <a:off x="5041719" y="3492642"/>
            <a:ext cx="41529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41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22691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00CC"/>
                </a:solidFill>
              </a:rPr>
              <a:t>Наши достижения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72100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1"/>
            <a:ext cx="3816424" cy="516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86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548680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CC"/>
                </a:solidFill>
                <a:latin typeface="Calibri" pitchFamily="34" charset="0"/>
              </a:rPr>
              <a:t>Развитие  творческих способностей учащихся неразрывно связано с положительной мотивацией учения и формированием познавательных интересов и способностей</a:t>
            </a:r>
          </a:p>
        </p:txBody>
      </p:sp>
      <p:pic>
        <p:nvPicPr>
          <p:cNvPr id="5" name="Picture 3" descr="C:\Users\Ольга\Desktop\Новая папка (2)\шейкина-фо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015" y="1749009"/>
            <a:ext cx="5632395" cy="402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Ольга\Desktop\Новая папка (2)\осипенко-фот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5461502" cy="390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Ольга\Desktop\Новая папка (2)\рычкова фот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0975"/>
            <a:ext cx="5385048" cy="385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Ольга\Desktop\Новая папка (2)\рычкова фот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0976"/>
            <a:ext cx="5765838" cy="412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Ольга\Desktop\Новая папка (2)\абишева фото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276" y="2841152"/>
            <a:ext cx="5614949" cy="401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25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F:\небо\10c70199c9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85784" y="642919"/>
            <a:ext cx="7596611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cs typeface="Arial" charset="0"/>
              </a:rPr>
              <a:t>М</a:t>
            </a:r>
            <a:r>
              <a:rPr lang="ru-RU" sz="32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cs typeface="Arial" charset="0"/>
              </a:rPr>
              <a:t>Ы КВАРКИ! МЫ ВЕЗДЕ ЛЕТАЕМ!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cs typeface="Arial" charset="0"/>
              </a:rPr>
              <a:t>М</a:t>
            </a:r>
            <a:r>
              <a:rPr lang="ru-RU" sz="32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  <a:cs typeface="Arial" charset="0"/>
              </a:rPr>
              <a:t>Ы ВСЁ НА СВЕТЕ ИЗУЧАЕМ!</a:t>
            </a:r>
          </a:p>
        </p:txBody>
      </p:sp>
      <p:pic>
        <p:nvPicPr>
          <p:cNvPr id="6" name="Picture 2" descr="F:\НАША ГАВАНЬ\PA220039.JPG"/>
          <p:cNvPicPr>
            <a:picLocks noChangeAspect="1" noChangeArrowheads="1"/>
          </p:cNvPicPr>
          <p:nvPr/>
        </p:nvPicPr>
        <p:blipFill>
          <a:blip r:embed="rId3" cstate="print"/>
          <a:srcRect t="14372" r="12563" b="24947"/>
          <a:stretch>
            <a:fillRect/>
          </a:stretch>
        </p:blipFill>
        <p:spPr bwMode="auto">
          <a:xfrm rot="21123146">
            <a:off x="1018995" y="2661289"/>
            <a:ext cx="6072230" cy="3795144"/>
          </a:xfrm>
          <a:prstGeom prst="teardrop">
            <a:avLst>
              <a:gd name="adj" fmla="val 123176"/>
            </a:avLst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52247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-777\Desktop\00000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5873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5952109"/>
            <a:ext cx="48965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 НАУКИ</a:t>
            </a:r>
            <a:endParaRPr lang="ru-RU" sz="3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6113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8720" y="476672"/>
            <a:ext cx="51395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457200" indent="-457200" algn="ctr">
              <a:buFont typeface="Wingdings" pitchFamily="2" charset="2"/>
              <a:buChar char="v"/>
            </a:pPr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Актуальность проекта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044" y="1484784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b="1" dirty="0">
                <a:latin typeface="Calibri Light" pitchFamily="34" charset="0"/>
              </a:rPr>
              <a:t>Возрождение утерянного – долгий и трудный процесс, результат которого  зависит от совместных усилий семьи, школы, окружающего </a:t>
            </a:r>
            <a:r>
              <a:rPr lang="ru-RU" sz="2400" b="1" dirty="0" smtClean="0">
                <a:latin typeface="Calibri Light" pitchFamily="34" charset="0"/>
              </a:rPr>
              <a:t>социума;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>
              <a:latin typeface="Calibri Light" pitchFamily="34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latin typeface="Calibri Light" pitchFamily="34" charset="0"/>
              </a:rPr>
              <a:t>вовлечении учащихся  </a:t>
            </a:r>
            <a:r>
              <a:rPr lang="ru-RU" sz="2400" b="1" dirty="0">
                <a:latin typeface="Calibri Light" pitchFamily="34" charset="0"/>
              </a:rPr>
              <a:t>и их родителей в коллективную  творческую деятельность, итог которой зависит от вклада каждой семьи, каждого ребёнка в общее дело. </a:t>
            </a:r>
            <a:endParaRPr lang="ru-RU" sz="2400" b="1" dirty="0" smtClean="0">
              <a:latin typeface="Calibri Light" pitchFamily="34" charset="0"/>
            </a:endParaRPr>
          </a:p>
          <a:p>
            <a:pPr marL="342900" indent="-342900">
              <a:buFont typeface="Wingdings" pitchFamily="2" charset="2"/>
              <a:buChar char="v"/>
            </a:pPr>
            <a:endParaRPr lang="ru-RU" sz="2400" b="1" dirty="0" smtClean="0">
              <a:latin typeface="Calibri Light" pitchFamily="34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b="1" dirty="0" smtClean="0">
                <a:latin typeface="Calibri Light" pitchFamily="34" charset="0"/>
              </a:rPr>
              <a:t>Содержание </a:t>
            </a:r>
            <a:r>
              <a:rPr lang="ru-RU" sz="2400" b="1" dirty="0">
                <a:latin typeface="Calibri Light" pitchFamily="34" charset="0"/>
              </a:rPr>
              <a:t>педагогического проекта направлено  на формирование духовно-нравственных ценностей, развитие творческого потенциала личности каждого ребёнка. </a:t>
            </a:r>
            <a:endParaRPr lang="ru-RU" sz="2400" b="1" dirty="0" smtClean="0">
              <a:latin typeface="Calibr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59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48926"/>
            <a:ext cx="561952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1308">
            <a:off x="-106881" y="82004"/>
            <a:ext cx="5042256" cy="3717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0054"/>
            <a:ext cx="4852541" cy="3533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51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solidFill>
                  <a:srgbClr val="0000FF"/>
                </a:solidFill>
              </a:rPr>
              <a:t>Цель:</a:t>
            </a:r>
            <a:endParaRPr lang="ru-RU" dirty="0">
              <a:solidFill>
                <a:srgbClr val="0000FF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86326270"/>
              </p:ext>
            </p:extLst>
          </p:nvPr>
        </p:nvGraphicFramePr>
        <p:xfrm>
          <a:off x="395536" y="1700808"/>
          <a:ext cx="8352928" cy="4168110"/>
        </p:xfrm>
        <a:graphic>
          <a:graphicData uri="http://schemas.openxmlformats.org/drawingml/2006/table">
            <a:tbl>
              <a:tblPr firstRow="1" firstCol="1" bandRow="1"/>
              <a:tblGrid>
                <a:gridCol w="4178756"/>
                <a:gridCol w="4174172"/>
              </a:tblGrid>
              <a:tr h="654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Педагогическая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        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23" marR="434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                     </a:t>
                      </a:r>
                      <a:r>
                        <a:rPr lang="ru-RU" sz="3200" b="1" dirty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Ученическая</a:t>
                      </a:r>
                      <a:endParaRPr lang="ru-RU" sz="3200" dirty="0">
                        <a:solidFill>
                          <a:srgbClr val="0000FF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423" marR="434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39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 </a:t>
                      </a:r>
                      <a:r>
                        <a:rPr lang="ru-RU" sz="2400" b="1" dirty="0" smtClean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Создание </a:t>
                      </a:r>
                      <a:r>
                        <a:rPr lang="ru-RU" sz="2400" b="1" dirty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условий для  формирования ключевых компетенций, универсальных учебных действий, развития творческого потенциала  и духовно – нравственного становления младших школьников.</a:t>
                      </a:r>
                    </a:p>
                  </a:txBody>
                  <a:tcPr marL="43423" marR="434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2400" b="1" dirty="0" smtClean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Принять </a:t>
                      </a:r>
                      <a:r>
                        <a:rPr lang="ru-RU" sz="2400" b="1" dirty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участие в городской образовательной программе «Летопись города».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 - Создать  </a:t>
                      </a:r>
                      <a:r>
                        <a:rPr lang="ru-RU" sz="2400" b="1" dirty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электронную книгу </a:t>
                      </a:r>
                      <a:r>
                        <a:rPr lang="ru-RU" sz="2400" b="1" dirty="0" smtClean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   «</a:t>
                      </a:r>
                      <a:r>
                        <a:rPr lang="ru-RU" sz="2400" b="1" dirty="0">
                          <a:effectLst/>
                          <a:latin typeface="Calibri Light" pitchFamily="34" charset="0"/>
                          <a:ea typeface="Calibri"/>
                          <a:cs typeface="Times New Roman"/>
                        </a:rPr>
                        <a:t>Мой Томск – звезда моя» в подарок родному городу.</a:t>
                      </a:r>
                    </a:p>
                  </a:txBody>
                  <a:tcPr marL="43423" marR="434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32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80728"/>
            <a:ext cx="6512511" cy="1143000"/>
          </a:xfrm>
        </p:spPr>
        <p:txBody>
          <a:bodyPr/>
          <a:lstStyle/>
          <a:p>
            <a:r>
              <a:rPr lang="ru-RU" dirty="0">
                <a:solidFill>
                  <a:srgbClr val="0000CC"/>
                </a:solidFill>
              </a:rPr>
              <a:t>Гипотеза </a:t>
            </a:r>
            <a:br>
              <a:rPr lang="ru-RU" dirty="0">
                <a:solidFill>
                  <a:srgbClr val="0000CC"/>
                </a:solidFill>
              </a:rPr>
            </a:br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2564904"/>
            <a:ext cx="6912768" cy="347472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Calibri" pitchFamily="34" charset="0"/>
                <a:ea typeface="Cambria Math" pitchFamily="18" charset="0"/>
              </a:rPr>
              <a:t>Совместная </a:t>
            </a:r>
            <a:r>
              <a:rPr lang="ru-RU" sz="2800" dirty="0">
                <a:latin typeface="Calibri" pitchFamily="34" charset="0"/>
                <a:ea typeface="Cambria Math" pitchFamily="18" charset="0"/>
              </a:rPr>
              <a:t>деятельность по реализации проекта « Подарок родному городу» создаст условия для  формирования ключевых компетенций, универсальных учебных действий, развития творческого потенциала  и духовно – нравственного становления младших школьников.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1424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32075" y="404813"/>
            <a:ext cx="6511925" cy="114300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Методы и формы работы в рамках экспериментирования:  </a:t>
            </a:r>
            <a:r>
              <a:rPr lang="ru-RU" sz="4400" dirty="0">
                <a:latin typeface="Calibri"/>
                <a:ea typeface="Calibri"/>
                <a:cs typeface="Times New Roman"/>
              </a:rPr>
              <a:t/>
            </a:r>
            <a:br>
              <a:rPr lang="ru-RU" sz="4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23528" y="1773238"/>
            <a:ext cx="8496944" cy="4752106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4400" dirty="0" smtClean="0">
                <a:latin typeface="Times New Roman"/>
                <a:ea typeface="Calibri"/>
                <a:cs typeface="Times New Roman"/>
              </a:rPr>
              <a:t>   </a:t>
            </a:r>
            <a:r>
              <a:rPr lang="ru-RU" sz="5100" b="1" dirty="0" smtClean="0">
                <a:latin typeface="Calibri Light" pitchFamily="34" charset="0"/>
                <a:ea typeface="Calibri"/>
                <a:cs typeface="Times New Roman"/>
              </a:rPr>
              <a:t>Изучение </a:t>
            </a: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семейных архивов, исторических документов образования г. Томска. Посещение библиотек, экскурсии в </a:t>
            </a:r>
            <a:r>
              <a:rPr lang="ru-RU" sz="5100" b="1" dirty="0" smtClean="0">
                <a:latin typeface="Calibri Light" pitchFamily="34" charset="0"/>
                <a:ea typeface="Calibri"/>
                <a:cs typeface="Times New Roman"/>
              </a:rPr>
              <a:t>Краеведческий музей</a:t>
            </a: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, Музей Деревянного зодчества, музей Славянской Мифологии города Томска,  Планетария, Центра Атомной энергетики.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 </a:t>
            </a:r>
            <a:r>
              <a:rPr lang="ru-RU" sz="5100" b="1" dirty="0" smtClean="0">
                <a:latin typeface="Calibri Light" pitchFamily="34" charset="0"/>
                <a:ea typeface="Calibri"/>
                <a:cs typeface="Times New Roman"/>
              </a:rPr>
              <a:t>  Участие </a:t>
            </a: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в городской образовательной программе «Летопись города».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5100" b="1" dirty="0" smtClean="0">
                <a:latin typeface="Calibri Light" pitchFamily="34" charset="0"/>
                <a:ea typeface="Calibri"/>
                <a:cs typeface="Times New Roman"/>
              </a:rPr>
              <a:t>   Подготовка </a:t>
            </a: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и проведение заседаний клубов детского научного общества «Три кита»:  «Ключ и заря» и «Мы и окружающий мир».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v"/>
            </a:pP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  </a:t>
            </a:r>
            <a:r>
              <a:rPr lang="ru-RU" sz="5100" b="1" dirty="0" smtClean="0">
                <a:latin typeface="Calibri Light" pitchFamily="34" charset="0"/>
                <a:ea typeface="Calibri"/>
                <a:cs typeface="Times New Roman"/>
              </a:rPr>
              <a:t>Создание </a:t>
            </a:r>
            <a:r>
              <a:rPr lang="ru-RU" sz="5100" b="1" dirty="0">
                <a:latin typeface="Calibri Light" pitchFamily="34" charset="0"/>
                <a:ea typeface="Calibri"/>
                <a:cs typeface="Times New Roman"/>
              </a:rPr>
              <a:t>детьми презентаций, рефератов, сообщений, выступлений</a:t>
            </a:r>
            <a:r>
              <a:rPr lang="ru-RU" sz="5100" b="1" dirty="0" smtClean="0">
                <a:latin typeface="Calibri Light" pitchFamily="34" charset="0"/>
                <a:ea typeface="Calibri"/>
                <a:cs typeface="Times New Roman"/>
              </a:rPr>
              <a:t>.</a:t>
            </a:r>
            <a:endParaRPr lang="ru-RU" sz="5100" b="1" dirty="0">
              <a:latin typeface="Calibri Light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171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5" y="836712"/>
            <a:ext cx="813690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1600" dirty="0" smtClean="0">
                <a:latin typeface="+mj-lt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Выступление детей и их родителей на  разных конкурсных этапах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рамках городской образовательной программы «Летопись города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по темам:  «Визитная карточка участника» команды «Кварки» , «Вклад Томичей в развитие космической эры», «Человек и космос»  в ДТД и М «Наша  гавань», представлена    выставка детских рисунков «Человек и Космос»;  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Участие детей в дистанционных  конкурсах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разного уровня и тематики;</a:t>
            </a: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Прогулки - экскурсии  по городу «След Томичей в истории города и страны», «Томичи в названиях улиц».</a:t>
            </a:r>
          </a:p>
        </p:txBody>
      </p:sp>
    </p:spTree>
    <p:extLst>
      <p:ext uri="{BB962C8B-B14F-4D97-AF65-F5344CB8AC3E}">
        <p14:creationId xmlns:p14="http://schemas.microsoft.com/office/powerpoint/2010/main" val="92778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1840">
            <a:off x="-88138" y="486228"/>
            <a:ext cx="4822028" cy="341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59345"/>
            <a:ext cx="4981972" cy="3751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217">
            <a:off x="4818749" y="227987"/>
            <a:ext cx="4252124" cy="273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896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034" y="260648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Поисково-исследовательская деятельность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семейными архивами и представление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авторских презентаций по теме «Семейное древо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 «Старинные фотографии»,  «Традиции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моей семьи»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Вклад моей семьи в развитие города Томска»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Экскурсии по родному городу: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«По старым улочкам брожу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Практическая работа  со старинной картой  г. Томска  (1889 года)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создание презентаций  «История названия улицы в старой части города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Изучение  эмблем  и гербов Томской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губернии»,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Участие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городской выставке  рисунков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деревянного зодчества и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зданий исторического значения, гербов, эмблем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города.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исторической литературы 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темам: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«История образования города Томска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 изучение биографических справок о «Выдающихся архитекторах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зодчих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города Томска, создавшие облик города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23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632</TotalTime>
  <Words>513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Воздушный поток</vt:lpstr>
      <vt:lpstr>Тема Office</vt:lpstr>
      <vt:lpstr>1_Тема Office</vt:lpstr>
      <vt:lpstr>Педагогический проект «Подарок родному городу» </vt:lpstr>
      <vt:lpstr>Презентация PowerPoint</vt:lpstr>
      <vt:lpstr>Презентация PowerPoint</vt:lpstr>
      <vt:lpstr>Цель:</vt:lpstr>
      <vt:lpstr>Гипотеза  </vt:lpstr>
      <vt:lpstr>Методы и формы работы в рамках экспериментирования: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достижения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User-777</dc:creator>
  <cp:lastModifiedBy>User-777</cp:lastModifiedBy>
  <cp:revision>71</cp:revision>
  <dcterms:created xsi:type="dcterms:W3CDTF">2012-04-17T11:12:48Z</dcterms:created>
  <dcterms:modified xsi:type="dcterms:W3CDTF">2015-10-26T09:42:25Z</dcterms:modified>
</cp:coreProperties>
</file>